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sldIdLst>
    <p:sldId id="256" r:id="rId3"/>
    <p:sldId id="279" r:id="rId4"/>
    <p:sldId id="280" r:id="rId5"/>
    <p:sldId id="281" r:id="rId6"/>
    <p:sldId id="258" r:id="rId7"/>
    <p:sldId id="257" r:id="rId8"/>
    <p:sldId id="260" r:id="rId9"/>
    <p:sldId id="259" r:id="rId10"/>
    <p:sldId id="262" r:id="rId11"/>
    <p:sldId id="273" r:id="rId12"/>
    <p:sldId id="275" r:id="rId13"/>
    <p:sldId id="277" r:id="rId14"/>
    <p:sldId id="278" r:id="rId15"/>
    <p:sldId id="271" r:id="rId16"/>
    <p:sldId id="267" r:id="rId17"/>
    <p:sldId id="268" r:id="rId18"/>
    <p:sldId id="269" r:id="rId19"/>
    <p:sldId id="27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373" autoAdjust="0"/>
  </p:normalViewPr>
  <p:slideViewPr>
    <p:cSldViewPr>
      <p:cViewPr>
        <p:scale>
          <a:sx n="58" d="100"/>
          <a:sy n="58" d="100"/>
        </p:scale>
        <p:origin x="-34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C086-9B58-478E-88FE-2CA0609873AF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575DB-AAE5-444F-9664-0E5CFE527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are your experiences in your own foundations?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Brenda: Bring</a:t>
            </a:r>
            <a:r>
              <a:rPr lang="en-US" baseline="0" dirty="0" smtClean="0"/>
              <a:t> back to “What Can I Do?”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 causes</a:t>
            </a:r>
          </a:p>
          <a:p>
            <a:r>
              <a:rPr lang="en-US" dirty="0" smtClean="0"/>
              <a:t>Long-term structural change</a:t>
            </a:r>
          </a:p>
          <a:p>
            <a:r>
              <a:rPr lang="en-US" dirty="0" smtClean="0"/>
              <a:t>Social justice philanthropy</a:t>
            </a:r>
          </a:p>
          <a:p>
            <a:r>
              <a:rPr lang="en-US" dirty="0" smtClean="0"/>
              <a:t>Talk about:</a:t>
            </a:r>
            <a:r>
              <a:rPr lang="en-US" baseline="0" dirty="0" smtClean="0"/>
              <a:t> “Give a man a fish…”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r>
              <a:rPr lang="en-US" baseline="0" dirty="0" smtClean="0"/>
              <a:t> – what are possible solutions to get to the goal? Discuss how solutions can vary; what are the ones that address the “root causes”?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Would your foundations put aside 1-5% for “risky” groups?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6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Discussion: Hand out grants docket, have</a:t>
            </a:r>
            <a:r>
              <a:rPr lang="en-US" baseline="0" dirty="0" smtClean="0"/>
              <a:t> a few minutes for people to look over decisions and discuss what they observe.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GMC is a skill-building tool – activists</a:t>
            </a:r>
            <a:r>
              <a:rPr lang="en-US" baseline="0" dirty="0" smtClean="0"/>
              <a:t> build leadership skills within the committee. Also a board recruitment tool.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75DB-AAE5-444F-9664-0E5CFE527D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9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6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3/4/2014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8576-F784-486A-8A41-D72DE67966FE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9F9C-B960-474E-9DE1-D40D6F42B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Z-pX3a1vNBWoTM&amp;tbnid=evcIiORNMGinWM:&amp;ved=0CAgQjRw&amp;url=http://www.realworldimage.com/homeless-woman-beggar-beggar.html&amp;ei=pM7rUrb2L4SfyQHVroCwBg&amp;psig=AFQjCNFY1sWoSUMUu8EsdBPaR6zrwBOH2w&amp;ust=13912719728644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Justice Philanthropy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COFIE Presentation</a:t>
            </a:r>
          </a:p>
          <a:p>
            <a:r>
              <a:rPr lang="en-US" dirty="0" smtClean="0"/>
              <a:t>February 11, 2014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4286250"/>
            <a:ext cx="4762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Gets </a:t>
            </a:r>
            <a:r>
              <a:rPr lang="en-US" b="1" dirty="0" smtClean="0"/>
              <a:t>Funded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 indent="-171450"/>
            <a:r>
              <a:rPr lang="en-US" sz="2400" dirty="0" smtClean="0"/>
              <a:t>Groups </a:t>
            </a:r>
            <a:r>
              <a:rPr lang="en-US" sz="2400" dirty="0"/>
              <a:t>based in communities of color, low-income communities, LGBTQ communities, or other communities facing injustice or </a:t>
            </a:r>
            <a:r>
              <a:rPr lang="en-US" sz="2400" dirty="0" smtClean="0"/>
              <a:t>oppression. </a:t>
            </a:r>
          </a:p>
          <a:p>
            <a:pPr marL="171450" lvl="1" indent="-171450"/>
            <a:r>
              <a:rPr lang="en-US" sz="2400" dirty="0" smtClean="0"/>
              <a:t>Budgets &lt; $350,000</a:t>
            </a:r>
          </a:p>
          <a:p>
            <a:pPr marL="171450" lvl="1" indent="-171450"/>
            <a:r>
              <a:rPr lang="en-US" sz="2400" dirty="0" smtClean="0"/>
              <a:t>General operating support </a:t>
            </a:r>
          </a:p>
          <a:p>
            <a:pPr marL="171450" lvl="1" indent="-171450"/>
            <a:r>
              <a:rPr lang="en-US" sz="2400" dirty="0" smtClean="0"/>
              <a:t>Grantees </a:t>
            </a:r>
            <a:r>
              <a:rPr lang="en-US" sz="2400" dirty="0"/>
              <a:t>evaluated on: </a:t>
            </a:r>
            <a:endParaRPr lang="en-US" sz="2400" dirty="0" smtClean="0"/>
          </a:p>
          <a:p>
            <a:pPr marL="179388" lvl="1" indent="0">
              <a:spcBef>
                <a:spcPts val="0"/>
              </a:spcBef>
              <a:buNone/>
            </a:pPr>
            <a:r>
              <a:rPr lang="en-US" sz="2400" dirty="0" smtClean="0"/>
              <a:t>constituent-led</a:t>
            </a:r>
            <a:r>
              <a:rPr lang="en-US" sz="2400" dirty="0"/>
              <a:t>, </a:t>
            </a:r>
            <a:endParaRPr lang="en-US" sz="2400" dirty="0" smtClean="0"/>
          </a:p>
          <a:p>
            <a:pPr marL="179388" lvl="1" indent="0">
              <a:spcBef>
                <a:spcPts val="0"/>
              </a:spcBef>
              <a:buNone/>
            </a:pPr>
            <a:r>
              <a:rPr lang="en-US" sz="2400" dirty="0" smtClean="0"/>
              <a:t>community-wide</a:t>
            </a:r>
            <a:r>
              <a:rPr lang="en-US" sz="2400" dirty="0"/>
              <a:t>, </a:t>
            </a:r>
            <a:endParaRPr lang="en-US" sz="2400" dirty="0" smtClean="0"/>
          </a:p>
          <a:p>
            <a:pPr marL="179388" lvl="1" indent="0">
              <a:spcBef>
                <a:spcPts val="0"/>
              </a:spcBef>
              <a:buNone/>
            </a:pPr>
            <a:r>
              <a:rPr lang="en-US" sz="2400" dirty="0" smtClean="0"/>
              <a:t>lasting </a:t>
            </a:r>
            <a:r>
              <a:rPr lang="en-US" sz="2400" dirty="0"/>
              <a:t>effect </a:t>
            </a:r>
            <a:endParaRPr lang="en-US" sz="2400" dirty="0" smtClean="0"/>
          </a:p>
          <a:p>
            <a:pPr marL="179388" lvl="1" indent="0">
              <a:spcBef>
                <a:spcPts val="0"/>
              </a:spcBef>
              <a:buNone/>
            </a:pPr>
            <a:r>
              <a:rPr lang="en-US" sz="2400" dirty="0" smtClean="0"/>
              <a:t>(</a:t>
            </a:r>
            <a:r>
              <a:rPr lang="en-US" sz="2400" dirty="0"/>
              <a:t>programs </a:t>
            </a:r>
            <a:r>
              <a:rPr lang="en-US" sz="2400" dirty="0" smtClean="0"/>
              <a:t>and organization)</a:t>
            </a:r>
          </a:p>
        </p:txBody>
      </p:sp>
      <p:pic>
        <p:nvPicPr>
          <p:cNvPr id="4" name="Picture 2" descr="http://allaboutarab.files.wordpress.com/2011/08/i_love_social_justice_tshirt-p235993199244308303qqbf_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2"/>
          <a:stretch/>
        </p:blipFill>
        <p:spPr bwMode="auto">
          <a:xfrm>
            <a:off x="4876800" y="3605894"/>
            <a:ext cx="3608614" cy="26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Gets Funded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Start-Up Grants: </a:t>
            </a:r>
            <a:r>
              <a:rPr lang="en-US" dirty="0"/>
              <a:t>groups that are less than 4 years old.  </a:t>
            </a:r>
          </a:p>
          <a:p>
            <a:pPr lvl="1"/>
            <a:r>
              <a:rPr lang="en-US" dirty="0"/>
              <a:t>Do not need a proven track record of success.  May not be 501(c)3.</a:t>
            </a:r>
          </a:p>
          <a:p>
            <a:pPr lvl="1"/>
            <a:r>
              <a:rPr lang="en-US" dirty="0"/>
              <a:t>Maximum grant award is $4,000. </a:t>
            </a:r>
          </a:p>
          <a:p>
            <a:r>
              <a:rPr lang="en-US" b="1" dirty="0"/>
              <a:t>Established </a:t>
            </a:r>
            <a:r>
              <a:rPr lang="en-US" b="1" dirty="0" smtClean="0"/>
              <a:t>Grants:</a:t>
            </a:r>
            <a:r>
              <a:rPr lang="en-US" dirty="0" smtClean="0"/>
              <a:t> </a:t>
            </a:r>
            <a:r>
              <a:rPr lang="en-US" dirty="0"/>
              <a:t>available to any group.  </a:t>
            </a:r>
          </a:p>
          <a:p>
            <a:pPr lvl="1"/>
            <a:r>
              <a:rPr lang="en-US" dirty="0"/>
              <a:t>Maximum grant award is $10,000. </a:t>
            </a:r>
          </a:p>
          <a:p>
            <a:endParaRPr lang="en-US" dirty="0"/>
          </a:p>
        </p:txBody>
      </p:sp>
      <p:pic>
        <p:nvPicPr>
          <p:cNvPr id="4" name="Picture 2" descr="http://bonner.pages.tcnj.edu/files/2012/11/social-justice.312132658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1718"/>
            <a:ext cx="3724275" cy="24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Docket discussion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in social justice philanthropy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Grant Making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1450" lvl="1" indent="-171450"/>
            <a:r>
              <a:rPr lang="en-US" sz="2400" b="1" dirty="0" smtClean="0"/>
              <a:t>Diversity: </a:t>
            </a:r>
            <a:r>
              <a:rPr lang="en-US" sz="2400" dirty="0" smtClean="0"/>
              <a:t>Made </a:t>
            </a:r>
            <a:r>
              <a:rPr lang="en-US" sz="2400" dirty="0"/>
              <a:t>up of social justice activists from diverse communities across the </a:t>
            </a:r>
            <a:r>
              <a:rPr lang="en-US" sz="2400" dirty="0" smtClean="0"/>
              <a:t>state</a:t>
            </a:r>
          </a:p>
          <a:p>
            <a:pPr marL="171450" lvl="1" indent="-171450"/>
            <a:endParaRPr lang="en-US" sz="2400" dirty="0" smtClean="0"/>
          </a:p>
          <a:p>
            <a:pPr marL="171450" lvl="1" indent="-171450"/>
            <a:r>
              <a:rPr lang="en-US" sz="2400" b="1" dirty="0" smtClean="0"/>
              <a:t>Activist-led: </a:t>
            </a:r>
            <a:r>
              <a:rPr lang="en-US" sz="2400" dirty="0" smtClean="0"/>
              <a:t>Committee </a:t>
            </a:r>
            <a:r>
              <a:rPr lang="en-US" sz="2400" dirty="0"/>
              <a:t>members have direct experience working on the ground </a:t>
            </a:r>
            <a:r>
              <a:rPr lang="en-US" sz="2400" dirty="0" smtClean="0"/>
              <a:t>and </a:t>
            </a:r>
            <a:r>
              <a:rPr lang="en-US" sz="2400" dirty="0"/>
              <a:t>can recognize effective work when they see </a:t>
            </a:r>
            <a:r>
              <a:rPr lang="en-US" sz="2400" dirty="0" smtClean="0"/>
              <a:t>it</a:t>
            </a:r>
          </a:p>
          <a:p>
            <a:pPr marL="171450" lvl="1" indent="-171450"/>
            <a:endParaRPr lang="en-US" sz="2400" dirty="0"/>
          </a:p>
          <a:p>
            <a:pPr marL="171450" lvl="1" indent="-171450"/>
            <a:r>
              <a:rPr lang="en-US" sz="2400" b="1" dirty="0" smtClean="0"/>
              <a:t>Leadership Development: </a:t>
            </a:r>
            <a:r>
              <a:rPr lang="en-US" sz="2400" dirty="0" smtClean="0"/>
              <a:t>Activists </a:t>
            </a:r>
            <a:r>
              <a:rPr lang="en-US" sz="2400" dirty="0"/>
              <a:t>develop their own leadership, build solidarity </a:t>
            </a:r>
            <a:r>
              <a:rPr lang="en-US" sz="2400" dirty="0" smtClean="0"/>
              <a:t>and </a:t>
            </a:r>
            <a:r>
              <a:rPr lang="en-US" sz="2400" dirty="0"/>
              <a:t>connections across movements, and learn about new methods for social change – which they take back to their own organizations </a:t>
            </a:r>
            <a:r>
              <a:rPr lang="en-US" sz="2400" dirty="0" smtClean="0"/>
              <a:t>and </a:t>
            </a:r>
            <a:r>
              <a:rPr lang="en-US" sz="2400" dirty="0"/>
              <a:t>communities</a:t>
            </a:r>
          </a:p>
          <a:p>
            <a:pPr marL="571500" lvl="2" indent="-17145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59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I’m not on the Grant Making Committee. </a:t>
            </a:r>
            <a:endParaRPr lang="en-US" dirty="0"/>
          </a:p>
          <a:p>
            <a:pPr lvl="1"/>
            <a:r>
              <a:rPr lang="en-US" dirty="0"/>
              <a:t>My vote of the grant docket is </a:t>
            </a:r>
            <a:r>
              <a:rPr lang="en-US" dirty="0" smtClean="0"/>
              <a:t>a symbolic </a:t>
            </a:r>
            <a:r>
              <a:rPr lang="en-US" dirty="0"/>
              <a:t>vote of </a:t>
            </a:r>
            <a:r>
              <a:rPr lang="en-US" dirty="0" smtClean="0"/>
              <a:t>solidarity. </a:t>
            </a:r>
          </a:p>
          <a:p>
            <a:pPr lvl="0"/>
            <a:r>
              <a:rPr lang="en-US" dirty="0" smtClean="0"/>
              <a:t>Board </a:t>
            </a:r>
            <a:r>
              <a:rPr lang="en-US" dirty="0"/>
              <a:t>involved with anti-oppression work – expected to go through anti-oppression training, show up for workshops, “walk the talk</a:t>
            </a:r>
            <a:r>
              <a:rPr lang="en-US" dirty="0" smtClean="0"/>
              <a:t>”.</a:t>
            </a:r>
            <a:endParaRPr lang="en-US" dirty="0"/>
          </a:p>
          <a:p>
            <a:pPr lvl="0"/>
            <a:r>
              <a:rPr lang="en-US" dirty="0"/>
              <a:t>Board </a:t>
            </a:r>
            <a:r>
              <a:rPr lang="en-US" dirty="0" smtClean="0"/>
              <a:t>diversity: </a:t>
            </a:r>
          </a:p>
          <a:p>
            <a:pPr marL="171450" lvl="0" indent="0">
              <a:spcBef>
                <a:spcPts val="0"/>
              </a:spcBef>
              <a:buNone/>
            </a:pPr>
            <a:r>
              <a:rPr lang="en-US" dirty="0" smtClean="0"/>
              <a:t>community-wide.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581396" cy="3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breakout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Board/Grant Making Committee relations</a:t>
            </a:r>
            <a:endParaRPr lang="en-US" dirty="0"/>
          </a:p>
          <a:p>
            <a:pPr lvl="1"/>
            <a:r>
              <a:rPr lang="en-US" dirty="0" smtClean="0"/>
              <a:t>Board has strategic vision for Chinook, budget, but…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do we know better than the activists themselves?</a:t>
            </a:r>
          </a:p>
          <a:p>
            <a:pPr lvl="0"/>
            <a:r>
              <a:rPr lang="en-US" dirty="0"/>
              <a:t>When does a group “graduate” from Chinook Fund? For example: Land Rights Council first grant in 1992. Yet, there is still so much work to be done in their area.</a:t>
            </a:r>
          </a:p>
          <a:p>
            <a:pPr lvl="0"/>
            <a:r>
              <a:rPr lang="en-US" dirty="0"/>
              <a:t>How do we engage high level donors we need in our work? </a:t>
            </a:r>
            <a:r>
              <a:rPr lang="en-US" dirty="0" smtClean="0"/>
              <a:t>Careful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/>
              <a:t>“</a:t>
            </a:r>
            <a:r>
              <a:rPr lang="en-US" dirty="0" smtClean="0"/>
              <a:t>real” </a:t>
            </a:r>
            <a:r>
              <a:rPr lang="en-US" dirty="0"/>
              <a:t>language around class and oppression</a:t>
            </a:r>
            <a:r>
              <a:rPr lang="en-US" dirty="0" smtClean="0"/>
              <a:t>? Designated funds?</a:t>
            </a:r>
            <a:endParaRPr lang="en-US" dirty="0"/>
          </a:p>
          <a:p>
            <a:pPr lvl="0"/>
            <a:r>
              <a:rPr lang="en-US" dirty="0" smtClean="0"/>
              <a:t>Measuring </a:t>
            </a:r>
            <a:r>
              <a:rPr lang="en-US" dirty="0"/>
              <a:t>effectiveness: How do we, or our grantees, measure effectiveness? </a:t>
            </a:r>
            <a:endParaRPr lang="en-US" dirty="0" smtClean="0"/>
          </a:p>
          <a:p>
            <a:pPr lvl="1"/>
            <a:r>
              <a:rPr lang="en-US" dirty="0" smtClean="0"/>
              <a:t>Transaction </a:t>
            </a:r>
            <a:r>
              <a:rPr lang="en-US" dirty="0"/>
              <a:t>vs. </a:t>
            </a:r>
            <a:r>
              <a:rPr lang="en-US" dirty="0" smtClean="0"/>
              <a:t>transformation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772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Imagine driving or on the bus</a:t>
            </a:r>
          </a:p>
          <a:p>
            <a:r>
              <a:rPr lang="en-US" dirty="0" smtClean="0"/>
              <a:t>You see a woman with a sign</a:t>
            </a:r>
          </a:p>
          <a:p>
            <a:pPr lvl="1"/>
            <a:r>
              <a:rPr lang="en-US" dirty="0" smtClean="0"/>
              <a:t>Out of work</a:t>
            </a:r>
          </a:p>
          <a:p>
            <a:pPr lvl="1"/>
            <a:r>
              <a:rPr lang="en-US" dirty="0" smtClean="0"/>
              <a:t>2 kids </a:t>
            </a:r>
          </a:p>
          <a:p>
            <a:pPr lvl="1"/>
            <a:r>
              <a:rPr lang="en-US" dirty="0" smtClean="0"/>
              <a:t>Anything helps </a:t>
            </a:r>
          </a:p>
          <a:p>
            <a:endParaRPr lang="en-US" dirty="0" smtClean="0"/>
          </a:p>
          <a:p>
            <a:r>
              <a:rPr lang="en-US" dirty="0" smtClean="0"/>
              <a:t> What do you think the people in the other cars are thinking?  </a:t>
            </a:r>
            <a:endParaRPr lang="en-US" dirty="0"/>
          </a:p>
        </p:txBody>
      </p:sp>
      <p:pic>
        <p:nvPicPr>
          <p:cNvPr id="2050" name="Picture 2" descr="http://t0.gstatic.com/images?q=tbn:ANd9GcTx4XhqyxwuxFn-5nRDf6ceppCo5VkfdEZdZ99qiQlATSspw7f47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172466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1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77200" cy="47183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are people poor?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social justice philanthropy different?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SJP Different?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Aims at root causes, not symptoms</a:t>
            </a:r>
          </a:p>
          <a:p>
            <a:r>
              <a:rPr lang="en-US" dirty="0" smtClean="0"/>
              <a:t>Changes power relations</a:t>
            </a:r>
          </a:p>
          <a:p>
            <a:r>
              <a:rPr lang="en-US" dirty="0" smtClean="0"/>
              <a:t>Communities determine solutions</a:t>
            </a:r>
          </a:p>
          <a:p>
            <a:r>
              <a:rPr lang="en-US" dirty="0" smtClean="0"/>
              <a:t>Challenges oppression: racism, sexism, classism, heterosexism, ableism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0" y="1905000"/>
            <a:ext cx="3992940" cy="4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1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SJP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Constituent-Led: </a:t>
            </a:r>
            <a:endParaRPr lang="en-US" b="1" dirty="0" smtClean="0"/>
          </a:p>
          <a:p>
            <a:pPr lvl="1"/>
            <a:r>
              <a:rPr lang="en-US" dirty="0" smtClean="0"/>
              <a:t>Leadership </a:t>
            </a:r>
            <a:r>
              <a:rPr lang="en-US" dirty="0"/>
              <a:t>is from community most impacted by issue or </a:t>
            </a:r>
            <a:r>
              <a:rPr lang="en-US" dirty="0" smtClean="0"/>
              <a:t>injustice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b="1" dirty="0"/>
              <a:t>Lasting Effect: </a:t>
            </a:r>
            <a:endParaRPr lang="en-US" b="1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is addressing root causes of injustice, and affects not just people today but </a:t>
            </a:r>
            <a:r>
              <a:rPr lang="en-US" dirty="0" smtClean="0"/>
              <a:t>also future </a:t>
            </a:r>
            <a:r>
              <a:rPr lang="en-US" dirty="0"/>
              <a:t>generations. </a:t>
            </a:r>
            <a:r>
              <a:rPr lang="en-US" dirty="0" smtClean="0"/>
              <a:t>Work </a:t>
            </a:r>
            <a:r>
              <a:rPr lang="en-US" dirty="0"/>
              <a:t>is directed toward permanently changing a system, </a:t>
            </a:r>
            <a:endParaRPr lang="en-US" dirty="0" smtClean="0"/>
          </a:p>
          <a:p>
            <a:pPr marL="458788" lvl="1" indent="0">
              <a:spcBef>
                <a:spcPts val="0"/>
              </a:spcBef>
              <a:buNone/>
            </a:pPr>
            <a:r>
              <a:rPr lang="en-US" dirty="0" smtClean="0"/>
              <a:t>institution</a:t>
            </a:r>
            <a:r>
              <a:rPr lang="en-US" dirty="0"/>
              <a:t>, or </a:t>
            </a:r>
            <a:r>
              <a:rPr lang="en-US" dirty="0" smtClean="0"/>
              <a:t>policy.</a:t>
            </a:r>
            <a:endParaRPr lang="en-US" dirty="0"/>
          </a:p>
          <a:p>
            <a:pPr lvl="0">
              <a:buFont typeface="Arial" charset="0"/>
              <a:buChar char="•"/>
            </a:pPr>
            <a:r>
              <a:rPr lang="en-US" b="1" dirty="0"/>
              <a:t>Community Wide: </a:t>
            </a:r>
            <a:endParaRPr lang="en-US" b="1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is inclusive of </a:t>
            </a:r>
            <a:endParaRPr lang="en-US" dirty="0" smtClean="0"/>
          </a:p>
          <a:p>
            <a:pPr marL="458788" lvl="1" indent="0">
              <a:spcBef>
                <a:spcPts val="0"/>
              </a:spcBef>
              <a:buNone/>
            </a:pPr>
            <a:r>
              <a:rPr lang="en-US" dirty="0" smtClean="0"/>
              <a:t>all </a:t>
            </a:r>
            <a:r>
              <a:rPr lang="en-US" dirty="0"/>
              <a:t>members within a </a:t>
            </a:r>
            <a:endParaRPr lang="en-US" dirty="0" smtClean="0"/>
          </a:p>
          <a:p>
            <a:pPr marL="458788" lvl="1" indent="0">
              <a:spcBef>
                <a:spcPts val="0"/>
              </a:spcBef>
              <a:buNone/>
            </a:pPr>
            <a:r>
              <a:rPr lang="en-US" dirty="0" smtClean="0"/>
              <a:t>specific community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552950" cy="264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2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Prax</a:t>
            </a:r>
            <a:r>
              <a:rPr lang="en-US" dirty="0" smtClean="0"/>
              <a:t>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Homeless youth are vulnerable to human trafficking.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Make sure homeless youth are safe (shelters)</a:t>
            </a:r>
          </a:p>
          <a:p>
            <a:pPr lvl="1"/>
            <a:r>
              <a:rPr lang="en-US" dirty="0" smtClean="0"/>
              <a:t>Provide homeless youth other opportunities (job training)</a:t>
            </a:r>
          </a:p>
          <a:p>
            <a:pPr lvl="1"/>
            <a:r>
              <a:rPr lang="en-US" dirty="0" smtClean="0"/>
              <a:t>Stop youth from being homeless (family support)</a:t>
            </a:r>
          </a:p>
          <a:p>
            <a:pPr lvl="1"/>
            <a:r>
              <a:rPr lang="en-US" dirty="0" smtClean="0"/>
              <a:t>End criminalization of homelessness and prostitution (police reform, education/advocacy)</a:t>
            </a:r>
          </a:p>
          <a:p>
            <a:pPr lvl="1"/>
            <a:r>
              <a:rPr lang="en-US" dirty="0" smtClean="0"/>
              <a:t>End oppression (anti-trans policies/culture, youth empowerment)</a:t>
            </a:r>
          </a:p>
          <a:p>
            <a:r>
              <a:rPr lang="en-US" dirty="0" smtClean="0"/>
              <a:t>Goal: End Human Trafficking</a:t>
            </a:r>
            <a:endParaRPr lang="en-US" dirty="0"/>
          </a:p>
        </p:txBody>
      </p:sp>
      <p:pic>
        <p:nvPicPr>
          <p:cNvPr id="6146" name="Picture 2" descr="http://www.afacetoreframe.org/wp-content/uploads/2011/03/praxus-logo-white-squ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1633" r="105" b="21633"/>
          <a:stretch/>
        </p:blipFill>
        <p:spPr bwMode="auto">
          <a:xfrm>
            <a:off x="6477000" y="381000"/>
            <a:ext cx="2263975" cy="12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social justice philanthropy work?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4499229"/>
            <a:ext cx="4381500" cy="23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248</TotalTime>
  <Words>675</Words>
  <Application>Microsoft Office PowerPoint</Application>
  <PresentationFormat>On-screen Show (4:3)</PresentationFormat>
  <Paragraphs>102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Clarity</vt:lpstr>
      <vt:lpstr>Custom Design</vt:lpstr>
      <vt:lpstr>Social Justice Philanthropy</vt:lpstr>
      <vt:lpstr>Two questions</vt:lpstr>
      <vt:lpstr>Question 1</vt:lpstr>
      <vt:lpstr>Question 2</vt:lpstr>
      <vt:lpstr>What Makes social justice philanthropy different?</vt:lpstr>
      <vt:lpstr>What Makes SJP Different?</vt:lpstr>
      <vt:lpstr>What Makes SJP Different?</vt:lpstr>
      <vt:lpstr>Example: Prax(us)</vt:lpstr>
      <vt:lpstr>How does social justice philanthropy work?</vt:lpstr>
      <vt:lpstr>Who Gets Funded</vt:lpstr>
      <vt:lpstr>Who Gets Funded</vt:lpstr>
      <vt:lpstr>Docket discussion</vt:lpstr>
      <vt:lpstr>Power in social justice philanthropy</vt:lpstr>
      <vt:lpstr>Grant Making Committee</vt:lpstr>
      <vt:lpstr>Board Perspective</vt:lpstr>
      <vt:lpstr>Small group breakout</vt:lpstr>
      <vt:lpstr>Challenges</vt:lpstr>
      <vt:lpstr>Challenges</vt:lpstr>
      <vt:lpstr>Discussion and Questions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Philanthropy</dc:title>
  <dc:creator>Development</dc:creator>
  <cp:lastModifiedBy>Abel Wurmnest</cp:lastModifiedBy>
  <cp:revision>43</cp:revision>
  <dcterms:created xsi:type="dcterms:W3CDTF">2013-11-16T20:07:10Z</dcterms:created>
  <dcterms:modified xsi:type="dcterms:W3CDTF">2014-03-04T16:28:44Z</dcterms:modified>
</cp:coreProperties>
</file>